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7"/>
  </p:notesMasterIdLst>
  <p:handoutMasterIdLst>
    <p:handoutMasterId r:id="rId8"/>
  </p:handoutMasterIdLst>
  <p:sldIdLst>
    <p:sldId id="256" r:id="rId6"/>
  </p:sldIdLst>
  <p:sldSz cx="7772400" cy="10058400"/>
  <p:notesSz cx="7010400" cy="9296400"/>
  <p:defaultTextStyle>
    <a:defPPr>
      <a:defRPr lang="en-US"/>
    </a:defPPr>
    <a:lvl1pPr algn="l" defTabSz="508000" rtl="0" fontAlgn="base">
      <a:spcBef>
        <a:spcPct val="0"/>
      </a:spcBef>
      <a:spcAft>
        <a:spcPct val="0"/>
      </a:spcAft>
      <a:defRPr sz="2000" kern="1200">
        <a:solidFill>
          <a:schemeClr val="tx1"/>
        </a:solidFill>
        <a:latin typeface="Arial" charset="0"/>
        <a:ea typeface="ＭＳ Ｐゴシック" pitchFamily="-109" charset="-128"/>
        <a:cs typeface="+mn-cs"/>
      </a:defRPr>
    </a:lvl1pPr>
    <a:lvl2pPr marL="508000" indent="-50800" algn="l" defTabSz="508000" rtl="0" fontAlgn="base">
      <a:spcBef>
        <a:spcPct val="0"/>
      </a:spcBef>
      <a:spcAft>
        <a:spcPct val="0"/>
      </a:spcAft>
      <a:defRPr sz="2000" kern="1200">
        <a:solidFill>
          <a:schemeClr val="tx1"/>
        </a:solidFill>
        <a:latin typeface="Arial" charset="0"/>
        <a:ea typeface="ＭＳ Ｐゴシック" pitchFamily="-109" charset="-128"/>
        <a:cs typeface="+mn-cs"/>
      </a:defRPr>
    </a:lvl2pPr>
    <a:lvl3pPr marL="1017588" indent="-103188" algn="l" defTabSz="508000" rtl="0" fontAlgn="base">
      <a:spcBef>
        <a:spcPct val="0"/>
      </a:spcBef>
      <a:spcAft>
        <a:spcPct val="0"/>
      </a:spcAft>
      <a:defRPr sz="2000" kern="1200">
        <a:solidFill>
          <a:schemeClr val="tx1"/>
        </a:solidFill>
        <a:latin typeface="Arial" charset="0"/>
        <a:ea typeface="ＭＳ Ｐゴシック" pitchFamily="-109" charset="-128"/>
        <a:cs typeface="+mn-cs"/>
      </a:defRPr>
    </a:lvl3pPr>
    <a:lvl4pPr marL="1527175" indent="-155575" algn="l" defTabSz="508000" rtl="0" fontAlgn="base">
      <a:spcBef>
        <a:spcPct val="0"/>
      </a:spcBef>
      <a:spcAft>
        <a:spcPct val="0"/>
      </a:spcAft>
      <a:defRPr sz="2000" kern="1200">
        <a:solidFill>
          <a:schemeClr val="tx1"/>
        </a:solidFill>
        <a:latin typeface="Arial" charset="0"/>
        <a:ea typeface="ＭＳ Ｐゴシック" pitchFamily="-109" charset="-128"/>
        <a:cs typeface="+mn-cs"/>
      </a:defRPr>
    </a:lvl4pPr>
    <a:lvl5pPr marL="2036763" indent="-207963" algn="l" defTabSz="508000" rtl="0" fontAlgn="base">
      <a:spcBef>
        <a:spcPct val="0"/>
      </a:spcBef>
      <a:spcAft>
        <a:spcPct val="0"/>
      </a:spcAft>
      <a:defRPr sz="2000" kern="1200">
        <a:solidFill>
          <a:schemeClr val="tx1"/>
        </a:solidFill>
        <a:latin typeface="Arial" charset="0"/>
        <a:ea typeface="ＭＳ Ｐゴシック" pitchFamily="-109" charset="-128"/>
        <a:cs typeface="+mn-cs"/>
      </a:defRPr>
    </a:lvl5pPr>
    <a:lvl6pPr marL="2286000" algn="l" defTabSz="914400" rtl="0" eaLnBrk="1" latinLnBrk="0" hangingPunct="1">
      <a:defRPr sz="2000" kern="1200">
        <a:solidFill>
          <a:schemeClr val="tx1"/>
        </a:solidFill>
        <a:latin typeface="Arial" charset="0"/>
        <a:ea typeface="ＭＳ Ｐゴシック" pitchFamily="-109" charset="-128"/>
        <a:cs typeface="+mn-cs"/>
      </a:defRPr>
    </a:lvl6pPr>
    <a:lvl7pPr marL="2743200" algn="l" defTabSz="914400" rtl="0" eaLnBrk="1" latinLnBrk="0" hangingPunct="1">
      <a:defRPr sz="2000" kern="1200">
        <a:solidFill>
          <a:schemeClr val="tx1"/>
        </a:solidFill>
        <a:latin typeface="Arial" charset="0"/>
        <a:ea typeface="ＭＳ Ｐゴシック" pitchFamily="-109" charset="-128"/>
        <a:cs typeface="+mn-cs"/>
      </a:defRPr>
    </a:lvl7pPr>
    <a:lvl8pPr marL="3200400" algn="l" defTabSz="914400" rtl="0" eaLnBrk="1" latinLnBrk="0" hangingPunct="1">
      <a:defRPr sz="2000" kern="1200">
        <a:solidFill>
          <a:schemeClr val="tx1"/>
        </a:solidFill>
        <a:latin typeface="Arial" charset="0"/>
        <a:ea typeface="ＭＳ Ｐゴシック" pitchFamily="-109" charset="-128"/>
        <a:cs typeface="+mn-cs"/>
      </a:defRPr>
    </a:lvl8pPr>
    <a:lvl9pPr marL="3657600" algn="l" defTabSz="914400" rtl="0" eaLnBrk="1" latinLnBrk="0" hangingPunct="1">
      <a:defRPr sz="2000" kern="1200">
        <a:solidFill>
          <a:schemeClr val="tx1"/>
        </a:solidFill>
        <a:latin typeface="Arial" charset="0"/>
        <a:ea typeface="ＭＳ Ｐゴシック" pitchFamily="-10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B00"/>
    <a:srgbClr val="707276"/>
    <a:srgbClr val="D57500"/>
    <a:srgbClr val="003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594" y="-77"/>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519091"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109" charset="0"/>
              </a:defRPr>
            </a:lvl1pPr>
          </a:lstStyle>
          <a:p>
            <a:fld id="{9D54FAC5-7F69-4A37-BE84-A166312C59EA}" type="datetime1">
              <a:rPr lang="en-US"/>
              <a:pPr/>
              <a:t>9/27/2011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defTabSz="519091"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109" charset="0"/>
              </a:defRPr>
            </a:lvl1pPr>
          </a:lstStyle>
          <a:p>
            <a:fld id="{FE8513EC-E0D9-4332-BE31-29F0E5ABC785}" type="slidenum">
              <a:rPr lang="en-US"/>
              <a:pPr/>
              <a:t>‹#›</a:t>
            </a:fld>
            <a:endParaRPr lang="en-US"/>
          </a:p>
        </p:txBody>
      </p:sp>
    </p:spTree>
    <p:extLst>
      <p:ext uri="{BB962C8B-B14F-4D97-AF65-F5344CB8AC3E}">
        <p14:creationId xmlns:p14="http://schemas.microsoft.com/office/powerpoint/2010/main" val="3810733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519091"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109" charset="0"/>
              </a:defRPr>
            </a:lvl1pPr>
          </a:lstStyle>
          <a:p>
            <a:fld id="{FEADF879-9959-43AA-978B-43B189D7DF44}" type="datetime1">
              <a:rPr lang="en-US"/>
              <a:pPr/>
              <a:t>9/27/2011</a:t>
            </a:fld>
            <a:endParaRPr lang="en-US"/>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519091"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109" charset="0"/>
              </a:defRPr>
            </a:lvl1pPr>
          </a:lstStyle>
          <a:p>
            <a:fld id="{2FE45C38-C5F1-4379-825E-94C39B969AF4}" type="slidenum">
              <a:rPr lang="en-US"/>
              <a:pPr/>
              <a:t>‹#›</a:t>
            </a:fld>
            <a:endParaRPr lang="en-US"/>
          </a:p>
        </p:txBody>
      </p:sp>
    </p:spTree>
    <p:extLst>
      <p:ext uri="{BB962C8B-B14F-4D97-AF65-F5344CB8AC3E}">
        <p14:creationId xmlns:p14="http://schemas.microsoft.com/office/powerpoint/2010/main" val="3594743570"/>
      </p:ext>
    </p:extLst>
  </p:cSld>
  <p:clrMap bg1="lt1" tx1="dk1" bg2="lt2" tx2="dk2" accent1="accent1" accent2="accent2" accent3="accent3" accent4="accent4" accent5="accent5" accent6="accent6" hlink="hlink" folHlink="folHlink"/>
  <p:hf hdr="0" ftr="0" dt="0"/>
  <p:notesStyle>
    <a:lvl1pPr algn="l" defTabSz="508000" rtl="0" eaLnBrk="0" fontAlgn="base" hangingPunct="0">
      <a:spcBef>
        <a:spcPct val="30000"/>
      </a:spcBef>
      <a:spcAft>
        <a:spcPct val="0"/>
      </a:spcAft>
      <a:defRPr sz="1300" kern="1200">
        <a:solidFill>
          <a:schemeClr val="tx1"/>
        </a:solidFill>
        <a:latin typeface="+mn-lt"/>
        <a:ea typeface="ＭＳ Ｐゴシック" pitchFamily="-109" charset="-128"/>
        <a:cs typeface="ＭＳ Ｐゴシック" pitchFamily="-109" charset="-128"/>
      </a:defRPr>
    </a:lvl1pPr>
    <a:lvl2pPr marL="508000" algn="l" defTabSz="508000" rtl="0" eaLnBrk="0" fontAlgn="base" hangingPunct="0">
      <a:spcBef>
        <a:spcPct val="30000"/>
      </a:spcBef>
      <a:spcAft>
        <a:spcPct val="0"/>
      </a:spcAft>
      <a:defRPr sz="1300" kern="1200">
        <a:solidFill>
          <a:schemeClr val="tx1"/>
        </a:solidFill>
        <a:latin typeface="+mn-lt"/>
        <a:ea typeface="ＭＳ Ｐゴシック" pitchFamily="-109" charset="-128"/>
        <a:cs typeface="+mn-cs"/>
      </a:defRPr>
    </a:lvl2pPr>
    <a:lvl3pPr marL="1017588" algn="l" defTabSz="508000" rtl="0" eaLnBrk="0" fontAlgn="base" hangingPunct="0">
      <a:spcBef>
        <a:spcPct val="30000"/>
      </a:spcBef>
      <a:spcAft>
        <a:spcPct val="0"/>
      </a:spcAft>
      <a:defRPr sz="1300" kern="1200">
        <a:solidFill>
          <a:schemeClr val="tx1"/>
        </a:solidFill>
        <a:latin typeface="+mn-lt"/>
        <a:ea typeface="ＭＳ Ｐゴシック" pitchFamily="-109" charset="-128"/>
        <a:cs typeface="+mn-cs"/>
      </a:defRPr>
    </a:lvl3pPr>
    <a:lvl4pPr marL="1527175" algn="l" defTabSz="508000" rtl="0" eaLnBrk="0" fontAlgn="base" hangingPunct="0">
      <a:spcBef>
        <a:spcPct val="30000"/>
      </a:spcBef>
      <a:spcAft>
        <a:spcPct val="0"/>
      </a:spcAft>
      <a:defRPr sz="1300" kern="1200">
        <a:solidFill>
          <a:schemeClr val="tx1"/>
        </a:solidFill>
        <a:latin typeface="+mn-lt"/>
        <a:ea typeface="ＭＳ Ｐゴシック" pitchFamily="-109" charset="-128"/>
        <a:cs typeface="+mn-cs"/>
      </a:defRPr>
    </a:lvl4pPr>
    <a:lvl5pPr marL="2036763" algn="l" defTabSz="508000" rtl="0" eaLnBrk="0" fontAlgn="base" hangingPunct="0">
      <a:spcBef>
        <a:spcPct val="30000"/>
      </a:spcBef>
      <a:spcAft>
        <a:spcPct val="0"/>
      </a:spcAft>
      <a:defRPr sz="1300" kern="1200">
        <a:solidFill>
          <a:schemeClr val="tx1"/>
        </a:solidFill>
        <a:latin typeface="+mn-lt"/>
        <a:ea typeface="ＭＳ Ｐゴシック" pitchFamily="-109" charset="-128"/>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a:lstStyle/>
          <a:p>
            <a:fld id="{14581E10-4D48-4E56-8D02-CBB548515276}"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5"/>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90A209-3EC8-4266-B373-F54B4A428143}" type="datetime1">
              <a:rPr lang="en-US" smtClean="0"/>
              <a:pPr/>
              <a:t>9/27/2011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069E375-3E12-4C50-9E50-5885DDFEE8B4}" type="slidenum">
              <a:rPr lang="en-US" smtClean="0"/>
              <a:pPr/>
              <a:t>‹#›</a:t>
            </a:fld>
            <a:endParaRPr lang="en-US"/>
          </a:p>
        </p:txBody>
      </p:sp>
    </p:spTree>
    <p:extLst>
      <p:ext uri="{BB962C8B-B14F-4D97-AF65-F5344CB8AC3E}">
        <p14:creationId xmlns:p14="http://schemas.microsoft.com/office/powerpoint/2010/main" val="290201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C1F55-C23A-4D5E-93E8-51A49817EED7}" type="datetime1">
              <a:rPr lang="en-US" smtClean="0"/>
              <a:pPr/>
              <a:t>9/27/2011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D009ADF-7081-41D3-8002-1A26B6F2F757}" type="slidenum">
              <a:rPr lang="en-US" smtClean="0"/>
              <a:pPr/>
              <a:t>‹#›</a:t>
            </a:fld>
            <a:endParaRPr lang="en-US"/>
          </a:p>
        </p:txBody>
      </p:sp>
    </p:spTree>
    <p:extLst>
      <p:ext uri="{BB962C8B-B14F-4D97-AF65-F5344CB8AC3E}">
        <p14:creationId xmlns:p14="http://schemas.microsoft.com/office/powerpoint/2010/main" val="276402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9"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9A4F3-9775-4AF1-B569-E278CB712979}" type="datetime1">
              <a:rPr lang="en-US" smtClean="0"/>
              <a:pPr/>
              <a:t>9/27/2011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E5A2821-4251-4B92-B37C-013DFD4C37E0}" type="slidenum">
              <a:rPr lang="en-US" smtClean="0"/>
              <a:pPr/>
              <a:t>‹#›</a:t>
            </a:fld>
            <a:endParaRPr lang="en-US"/>
          </a:p>
        </p:txBody>
      </p:sp>
    </p:spTree>
    <p:extLst>
      <p:ext uri="{BB962C8B-B14F-4D97-AF65-F5344CB8AC3E}">
        <p14:creationId xmlns:p14="http://schemas.microsoft.com/office/powerpoint/2010/main" val="282958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D08F9-4B2D-414C-A386-FB46CC3461B9}" type="datetime1">
              <a:rPr lang="en-US" smtClean="0"/>
              <a:pPr/>
              <a:t>9/27/2011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EB40EA4-C2E8-4411-BA8E-E50FDF591F85}" type="slidenum">
              <a:rPr lang="en-US" smtClean="0"/>
              <a:pPr/>
              <a:t>‹#›</a:t>
            </a:fld>
            <a:endParaRPr lang="en-US"/>
          </a:p>
        </p:txBody>
      </p:sp>
    </p:spTree>
    <p:extLst>
      <p:ext uri="{BB962C8B-B14F-4D97-AF65-F5344CB8AC3E}">
        <p14:creationId xmlns:p14="http://schemas.microsoft.com/office/powerpoint/2010/main" val="232767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5A08FB-0DFB-49A7-A966-567AD83283E4}" type="datetime1">
              <a:rPr lang="en-US" smtClean="0"/>
              <a:pPr/>
              <a:t>9/27/2011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20AE4B-685D-482C-BB43-960FFC209F4A}" type="slidenum">
              <a:rPr lang="en-US" smtClean="0"/>
              <a:pPr/>
              <a:t>‹#›</a:t>
            </a:fld>
            <a:endParaRPr lang="en-US"/>
          </a:p>
        </p:txBody>
      </p:sp>
    </p:spTree>
    <p:extLst>
      <p:ext uri="{BB962C8B-B14F-4D97-AF65-F5344CB8AC3E}">
        <p14:creationId xmlns:p14="http://schemas.microsoft.com/office/powerpoint/2010/main" val="3220227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31D35-06E0-4E34-BE23-3F9F55E76838}" type="datetime1">
              <a:rPr lang="en-US" smtClean="0"/>
              <a:pPr/>
              <a:t>9/27/2011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8C4DD3B-2909-4E3D-B2C2-6FB8E2529A45}" type="slidenum">
              <a:rPr lang="en-US" smtClean="0"/>
              <a:pPr/>
              <a:t>‹#›</a:t>
            </a:fld>
            <a:endParaRPr lang="en-US"/>
          </a:p>
        </p:txBody>
      </p:sp>
    </p:spTree>
    <p:extLst>
      <p:ext uri="{BB962C8B-B14F-4D97-AF65-F5344CB8AC3E}">
        <p14:creationId xmlns:p14="http://schemas.microsoft.com/office/powerpoint/2010/main" val="658738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4F93CB-8CB7-4DF0-B1CA-A71E525659BA}" type="datetime1">
              <a:rPr lang="en-US" smtClean="0"/>
              <a:pPr/>
              <a:t>9/27/2011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65B1DA4-6EAF-4D4D-B18A-949B0755124E}" type="slidenum">
              <a:rPr lang="en-US" smtClean="0"/>
              <a:pPr/>
              <a:t>‹#›</a:t>
            </a:fld>
            <a:endParaRPr lang="en-US"/>
          </a:p>
        </p:txBody>
      </p:sp>
    </p:spTree>
    <p:extLst>
      <p:ext uri="{BB962C8B-B14F-4D97-AF65-F5344CB8AC3E}">
        <p14:creationId xmlns:p14="http://schemas.microsoft.com/office/powerpoint/2010/main" val="1878552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DB7861-371F-4B07-A3DD-2B65684F3C8C}" type="datetime1">
              <a:rPr lang="en-US" smtClean="0"/>
              <a:pPr/>
              <a:t>9/27/2011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47CFD3A-369A-43F5-B5ED-180D33273391}" type="slidenum">
              <a:rPr lang="en-US" smtClean="0"/>
              <a:pPr/>
              <a:t>‹#›</a:t>
            </a:fld>
            <a:endParaRPr lang="en-US"/>
          </a:p>
        </p:txBody>
      </p:sp>
    </p:spTree>
    <p:extLst>
      <p:ext uri="{BB962C8B-B14F-4D97-AF65-F5344CB8AC3E}">
        <p14:creationId xmlns:p14="http://schemas.microsoft.com/office/powerpoint/2010/main" val="40003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7F2DB-740A-44CA-990B-31AD2989075F}" type="datetime1">
              <a:rPr lang="en-US" smtClean="0"/>
              <a:pPr/>
              <a:t>9/27/2011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A99BE177-6103-4586-8B62-EC8F93215FC9}" type="slidenum">
              <a:rPr lang="en-US" smtClean="0"/>
              <a:pPr/>
              <a:t>‹#›</a:t>
            </a:fld>
            <a:endParaRPr lang="en-US"/>
          </a:p>
        </p:txBody>
      </p:sp>
    </p:spTree>
    <p:extLst>
      <p:ext uri="{BB962C8B-B14F-4D97-AF65-F5344CB8AC3E}">
        <p14:creationId xmlns:p14="http://schemas.microsoft.com/office/powerpoint/2010/main" val="21126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5"/>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865FD-B430-4E9B-B5F4-5F4D2C64BA0D}" type="datetime1">
              <a:rPr lang="en-US" smtClean="0"/>
              <a:pPr/>
              <a:t>9/27/2011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213A4B3-360B-4998-A144-1442C6EA9402}" type="slidenum">
              <a:rPr lang="en-US" smtClean="0"/>
              <a:pPr/>
              <a:t>‹#›</a:t>
            </a:fld>
            <a:endParaRPr lang="en-US"/>
          </a:p>
        </p:txBody>
      </p:sp>
    </p:spTree>
    <p:extLst>
      <p:ext uri="{BB962C8B-B14F-4D97-AF65-F5344CB8AC3E}">
        <p14:creationId xmlns:p14="http://schemas.microsoft.com/office/powerpoint/2010/main" val="323058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0B84B-7F0C-4DFE-9A2D-7A176C3B4339}" type="datetime1">
              <a:rPr lang="en-US" smtClean="0"/>
              <a:pPr/>
              <a:t>9/27/2011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E61D6BB-A2AB-4B30-8F06-C7A581510E59}" type="slidenum">
              <a:rPr lang="en-US" smtClean="0"/>
              <a:pPr/>
              <a:t>‹#›</a:t>
            </a:fld>
            <a:endParaRPr lang="en-US"/>
          </a:p>
        </p:txBody>
      </p:sp>
    </p:spTree>
    <p:extLst>
      <p:ext uri="{BB962C8B-B14F-4D97-AF65-F5344CB8AC3E}">
        <p14:creationId xmlns:p14="http://schemas.microsoft.com/office/powerpoint/2010/main" val="231004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6E6FB702-E1D4-40B4-B649-D979B38587B0}" type="datetime1">
              <a:rPr lang="en-US" smtClean="0"/>
              <a:pPr/>
              <a:t>9/27/2011</a:t>
            </a:fld>
            <a:endParaRPr lang="en-US"/>
          </a:p>
        </p:txBody>
      </p:sp>
      <p:sp>
        <p:nvSpPr>
          <p:cNvPr id="5" name="Footer Placeholder 4"/>
          <p:cNvSpPr>
            <a:spLocks noGrp="1"/>
          </p:cNvSpPr>
          <p:nvPr>
            <p:ph type="ftr" sz="quarter" idx="3"/>
          </p:nvPr>
        </p:nvSpPr>
        <p:spPr>
          <a:xfrm>
            <a:off x="2655570"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251E655-4B3F-481D-AB31-41A923B92EC1}" type="slidenum">
              <a:rPr lang="en-US" smtClean="0"/>
              <a:pPr/>
              <a:t>‹#›</a:t>
            </a:fld>
            <a:endParaRPr lang="en-US"/>
          </a:p>
        </p:txBody>
      </p:sp>
      <p:pic>
        <p:nvPicPr>
          <p:cNvPr id="7" name="Picture 6" descr="FCSD_bkg_3_blank-03.png"/>
          <p:cNvPicPr>
            <a:picLocks noChangeAspect="1"/>
          </p:cNvPicPr>
          <p:nvPr userDrawn="1"/>
        </p:nvPicPr>
        <p:blipFill>
          <a:blip r:embed="rId13"/>
          <a:stretch>
            <a:fillRect/>
          </a:stretch>
        </p:blipFill>
        <p:spPr>
          <a:xfrm>
            <a:off x="0" y="0"/>
            <a:ext cx="7772400" cy="10058401"/>
          </a:xfrm>
          <a:prstGeom prst="rect">
            <a:avLst/>
          </a:prstGeom>
        </p:spPr>
      </p:pic>
    </p:spTree>
    <p:extLst>
      <p:ext uri="{BB962C8B-B14F-4D97-AF65-F5344CB8AC3E}">
        <p14:creationId xmlns:p14="http://schemas.microsoft.com/office/powerpoint/2010/main" val="2239816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mailto:sriram.somasundaram@pnnl.gov" TargetMode="External"/><Relationship Id="rId4" Type="http://schemas.openxmlformats.org/officeDocument/2006/relationships/hyperlink" Target="mailto:jeanene.lee@pnnl.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065" y="137160"/>
            <a:ext cx="2337435" cy="582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2" name="Title 3"/>
          <p:cNvSpPr>
            <a:spLocks noGrp="1"/>
          </p:cNvSpPr>
          <p:nvPr>
            <p:ph type="title"/>
          </p:nvPr>
        </p:nvSpPr>
        <p:spPr>
          <a:xfrm>
            <a:off x="422910" y="0"/>
            <a:ext cx="5052060" cy="1520190"/>
          </a:xfrm>
        </p:spPr>
        <p:txBody>
          <a:bodyPr>
            <a:normAutofit fontScale="90000"/>
          </a:bodyPr>
          <a:lstStyle/>
          <a:p>
            <a:pPr>
              <a:spcBef>
                <a:spcPts val="600"/>
              </a:spcBef>
              <a:spcAft>
                <a:spcPts val="600"/>
              </a:spcAft>
            </a:pPr>
            <a:r>
              <a:rPr lang="en-US" sz="2400" b="1" dirty="0" smtClean="0">
                <a:solidFill>
                  <a:srgbClr val="00B050"/>
                </a:solidFill>
              </a:rPr>
              <a:t/>
            </a:r>
            <a:br>
              <a:rPr lang="en-US" sz="2400" b="1" dirty="0" smtClean="0">
                <a:solidFill>
                  <a:srgbClr val="00B050"/>
                </a:solidFill>
              </a:rPr>
            </a:br>
            <a:r>
              <a:rPr lang="en-US" sz="2400" b="1" dirty="0" smtClean="0">
                <a:solidFill>
                  <a:srgbClr val="00B050"/>
                </a:solidFill>
              </a:rPr>
              <a:t/>
            </a:r>
            <a:br>
              <a:rPr lang="en-US" sz="2400" b="1" dirty="0" smtClean="0">
                <a:solidFill>
                  <a:srgbClr val="00B050"/>
                </a:solidFill>
              </a:rPr>
            </a:br>
            <a:r>
              <a:rPr lang="en-US" sz="1800" b="1" dirty="0" smtClean="0">
                <a:solidFill>
                  <a:srgbClr val="00B050"/>
                </a:solidFill>
                <a:latin typeface="Arial" pitchFamily="34" charset="0"/>
                <a:cs typeface="Arial" pitchFamily="34" charset="0"/>
              </a:rPr>
              <a:t>ENERGY AND ENVIRONMENT DIRECTORATE</a:t>
            </a:r>
            <a:br>
              <a:rPr lang="en-US" sz="1800" b="1" dirty="0" smtClean="0">
                <a:solidFill>
                  <a:srgbClr val="00B050"/>
                </a:solidFill>
                <a:latin typeface="Arial" pitchFamily="34" charset="0"/>
                <a:cs typeface="Arial" pitchFamily="34" charset="0"/>
              </a:rPr>
            </a:br>
            <a:r>
              <a:rPr lang="en-US" sz="1800" b="1" dirty="0" smtClean="0">
                <a:solidFill>
                  <a:srgbClr val="00B050"/>
                </a:solidFill>
                <a:latin typeface="Arial" pitchFamily="34" charset="0"/>
                <a:cs typeface="Arial" pitchFamily="34" charset="0"/>
              </a:rPr>
              <a:t/>
            </a:r>
            <a:br>
              <a:rPr lang="en-US" sz="1800" b="1" dirty="0" smtClean="0">
                <a:solidFill>
                  <a:srgbClr val="00B050"/>
                </a:solidFill>
                <a:latin typeface="Arial" pitchFamily="34" charset="0"/>
                <a:cs typeface="Arial" pitchFamily="34" charset="0"/>
              </a:rPr>
            </a:br>
            <a:r>
              <a:rPr lang="en-US" sz="1800" b="1" dirty="0" smtClean="0">
                <a:solidFill>
                  <a:schemeClr val="accent6">
                    <a:lumMod val="50000"/>
                  </a:schemeClr>
                </a:solidFill>
                <a:latin typeface="Arial" pitchFamily="34" charset="0"/>
                <a:cs typeface="Arial" pitchFamily="34" charset="0"/>
              </a:rPr>
              <a:t>BUILDING ENERGY SYSTEMS &amp; TECHNOLOGIES </a:t>
            </a:r>
            <a:r>
              <a:rPr lang="en-US" sz="2000" b="1" dirty="0" smtClean="0">
                <a:solidFill>
                  <a:schemeClr val="accent6">
                    <a:lumMod val="50000"/>
                  </a:schemeClr>
                </a:solidFill>
                <a:latin typeface="Arial" pitchFamily="34" charset="0"/>
                <a:cs typeface="Arial" pitchFamily="34" charset="0"/>
              </a:rPr>
              <a:t>(BES&amp;T)</a:t>
            </a:r>
            <a:endParaRPr lang="en-US" sz="2000" b="1" dirty="0" smtClean="0">
              <a:latin typeface="Arial" pitchFamily="34" charset="0"/>
              <a:cs typeface="Arial" pitchFamily="34" charset="0"/>
            </a:endParaRPr>
          </a:p>
        </p:txBody>
      </p:sp>
      <p:sp>
        <p:nvSpPr>
          <p:cNvPr id="5" name="Content Placeholder 4"/>
          <p:cNvSpPr>
            <a:spLocks noGrp="1"/>
          </p:cNvSpPr>
          <p:nvPr>
            <p:ph idx="1"/>
          </p:nvPr>
        </p:nvSpPr>
        <p:spPr>
          <a:xfrm>
            <a:off x="388620" y="2346962"/>
            <a:ext cx="4789170" cy="7002778"/>
          </a:xfrm>
        </p:spPr>
        <p:txBody>
          <a:bodyPr>
            <a:noAutofit/>
          </a:bodyPr>
          <a:lstStyle/>
          <a:p>
            <a:pPr marL="0" indent="0">
              <a:buNone/>
            </a:pPr>
            <a:r>
              <a:rPr lang="en-US" sz="1400" b="1" dirty="0" smtClean="0">
                <a:latin typeface="Arial" pitchFamily="34" charset="0"/>
                <a:cs typeface="Arial" pitchFamily="34" charset="0"/>
              </a:rPr>
              <a:t>Presenter:   </a:t>
            </a:r>
            <a:r>
              <a:rPr lang="en-US" sz="2000" b="1" dirty="0">
                <a:solidFill>
                  <a:schemeClr val="accent6">
                    <a:lumMod val="50000"/>
                  </a:schemeClr>
                </a:solidFill>
                <a:latin typeface="Arial" pitchFamily="34" charset="0"/>
                <a:cs typeface="Arial" pitchFamily="34" charset="0"/>
              </a:rPr>
              <a:t>MICHAEL </a:t>
            </a:r>
            <a:r>
              <a:rPr lang="en-US" sz="2000" b="1" dirty="0" smtClean="0">
                <a:solidFill>
                  <a:schemeClr val="accent6">
                    <a:lumMod val="50000"/>
                  </a:schemeClr>
                </a:solidFill>
                <a:latin typeface="Arial" pitchFamily="34" charset="0"/>
                <a:cs typeface="Arial" pitchFamily="34" charset="0"/>
              </a:rPr>
              <a:t>HATTEN</a:t>
            </a:r>
          </a:p>
          <a:p>
            <a:pPr marL="0" indent="0">
              <a:buNone/>
            </a:pPr>
            <a:endParaRPr lang="en-US" sz="1800" b="1" dirty="0" smtClean="0">
              <a:solidFill>
                <a:schemeClr val="accent6">
                  <a:lumMod val="50000"/>
                </a:schemeClr>
              </a:solidFill>
              <a:latin typeface="Arial" pitchFamily="34" charset="0"/>
              <a:cs typeface="Arial" pitchFamily="34" charset="0"/>
            </a:endParaRPr>
          </a:p>
          <a:p>
            <a:pPr marL="0" indent="0">
              <a:buNone/>
            </a:pPr>
            <a:r>
              <a:rPr lang="en-US" sz="1400" b="1" dirty="0">
                <a:latin typeface="Arial" pitchFamily="34" charset="0"/>
                <a:cs typeface="Arial" pitchFamily="34" charset="0"/>
              </a:rPr>
              <a:t>Brief </a:t>
            </a:r>
            <a:r>
              <a:rPr lang="en-US" sz="1400" b="1" dirty="0" smtClean="0">
                <a:latin typeface="Arial" pitchFamily="34" charset="0"/>
                <a:cs typeface="Arial" pitchFamily="34" charset="0"/>
              </a:rPr>
              <a:t>Biography:</a:t>
            </a:r>
            <a:r>
              <a:rPr lang="en-US" sz="1400" dirty="0">
                <a:latin typeface="Arial" pitchFamily="34" charset="0"/>
                <a:cs typeface="Arial" pitchFamily="34" charset="0"/>
              </a:rPr>
              <a:t> </a:t>
            </a:r>
            <a:endParaRPr lang="en-US" sz="1400" dirty="0" smtClean="0">
              <a:latin typeface="Arial" pitchFamily="34" charset="0"/>
              <a:cs typeface="Arial" pitchFamily="34" charset="0"/>
            </a:endParaRPr>
          </a:p>
          <a:p>
            <a:pPr marL="0" indent="0">
              <a:buNone/>
            </a:pPr>
            <a:r>
              <a:rPr lang="en-US" sz="1400" dirty="0" smtClean="0">
                <a:latin typeface="Arial" pitchFamily="34" charset="0"/>
                <a:cs typeface="Arial" pitchFamily="34" charset="0"/>
              </a:rPr>
              <a:t>Mike </a:t>
            </a:r>
            <a:r>
              <a:rPr lang="en-US" sz="1400" dirty="0">
                <a:latin typeface="Arial" pitchFamily="34" charset="0"/>
                <a:cs typeface="Arial" pitchFamily="34" charset="0"/>
              </a:rPr>
              <a:t>Hatten has been actively involved in analysis, design, and construction of energy efficient buildings since 1981.  His credentials include professional engineer, analyst, educator, author, researcher, businessman, and student.  His approach is multi-disciplinary and grounded in the real-world performance of buildings.</a:t>
            </a:r>
          </a:p>
          <a:p>
            <a:pPr marL="0" indent="0" algn="ctr">
              <a:buNone/>
            </a:pPr>
            <a:endParaRPr lang="en-US" sz="1400" b="1" dirty="0" smtClean="0">
              <a:solidFill>
                <a:schemeClr val="accent6">
                  <a:lumMod val="50000"/>
                </a:schemeClr>
              </a:solidFill>
              <a:latin typeface="Arial" pitchFamily="34" charset="0"/>
              <a:cs typeface="Arial" pitchFamily="34" charset="0"/>
            </a:endParaRPr>
          </a:p>
          <a:p>
            <a:pPr marL="0" indent="0" algn="ctr">
              <a:buNone/>
            </a:pPr>
            <a:r>
              <a:rPr lang="en-US" sz="1400" b="1" dirty="0" smtClean="0">
                <a:solidFill>
                  <a:schemeClr val="accent6">
                    <a:lumMod val="50000"/>
                  </a:schemeClr>
                </a:solidFill>
                <a:latin typeface="Arial" pitchFamily="34" charset="0"/>
                <a:cs typeface="Arial" pitchFamily="34" charset="0"/>
              </a:rPr>
              <a:t>PRESENTATION: </a:t>
            </a:r>
          </a:p>
          <a:p>
            <a:pPr marL="0" indent="0" algn="ctr">
              <a:buNone/>
            </a:pPr>
            <a:r>
              <a:rPr lang="en-US" sz="1600" b="1" dirty="0" smtClean="0">
                <a:solidFill>
                  <a:srgbClr val="002060"/>
                </a:solidFill>
                <a:latin typeface="Arial" pitchFamily="34" charset="0"/>
                <a:cs typeface="Arial" pitchFamily="34" charset="0"/>
              </a:rPr>
              <a:t>USING INTEGRATED DESIGN TO ACHIEVE NET ZERO ENERGY PERFORMANCE</a:t>
            </a:r>
            <a:endParaRPr lang="en-US" sz="1600" b="1" dirty="0">
              <a:solidFill>
                <a:srgbClr val="002060"/>
              </a:solidFill>
              <a:latin typeface="Arial" pitchFamily="34" charset="0"/>
              <a:cs typeface="Arial" pitchFamily="34" charset="0"/>
            </a:endParaRPr>
          </a:p>
          <a:p>
            <a:pPr marL="0" indent="0">
              <a:buNone/>
            </a:pPr>
            <a:r>
              <a:rPr lang="en-US" sz="1400" dirty="0" smtClean="0">
                <a:latin typeface="Arial" pitchFamily="34" charset="0"/>
                <a:cs typeface="Arial" pitchFamily="34" charset="0"/>
              </a:rPr>
              <a:t>Integrated </a:t>
            </a:r>
            <a:r>
              <a:rPr lang="en-US" sz="1400" dirty="0">
                <a:latin typeface="Arial" pitchFamily="34" charset="0"/>
                <a:cs typeface="Arial" pitchFamily="34" charset="0"/>
              </a:rPr>
              <a:t>design involves a contextual set of design and analysis activities that deliver building energy efficiency potential at levels sufficient for buildings to ultimately achieve at net zero energy performance.  Successful integrated design will navigate the relevant issues associated with site and climate, use and schedules, building loads, and mechanical/electrical systems.  Climate and use have a priority role in this integrated path.  Establishing energy performance and peak load goals are important activities that require energy and loads modeling throughout the integrated design process.   This presentation illustrates these aspects of integrated design as they were applied to a new science museum </a:t>
            </a:r>
            <a:r>
              <a:rPr lang="en-US" sz="1400" dirty="0" smtClean="0">
                <a:latin typeface="Arial" pitchFamily="34" charset="0"/>
                <a:cs typeface="Arial" pitchFamily="34" charset="0"/>
              </a:rPr>
              <a:t>project. </a:t>
            </a:r>
          </a:p>
          <a:p>
            <a:pPr marL="0" indent="0">
              <a:buNone/>
            </a:pPr>
            <a:endParaRPr lang="en-US" sz="1200" dirty="0" smtClean="0"/>
          </a:p>
          <a:p>
            <a:pPr marL="0" indent="0">
              <a:buNone/>
            </a:pPr>
            <a:r>
              <a:rPr lang="en-US" sz="1200" i="1" dirty="0" smtClean="0"/>
              <a:t>Contact information:</a:t>
            </a:r>
          </a:p>
          <a:p>
            <a:pPr marL="0" indent="0">
              <a:buNone/>
            </a:pPr>
            <a:r>
              <a:rPr lang="en-US" sz="1200" dirty="0" smtClean="0"/>
              <a:t>Jeanene Lee: </a:t>
            </a:r>
            <a:r>
              <a:rPr lang="en-US" sz="1200" dirty="0" smtClean="0">
                <a:hlinkClick r:id="rId4"/>
              </a:rPr>
              <a:t>jeanene.lee@pnnl.gov</a:t>
            </a:r>
            <a:r>
              <a:rPr lang="en-US" sz="1200" dirty="0" smtClean="0"/>
              <a:t> 375-2690</a:t>
            </a:r>
          </a:p>
          <a:p>
            <a:pPr marL="0" indent="0">
              <a:buNone/>
            </a:pPr>
            <a:r>
              <a:rPr lang="en-US" sz="1200" dirty="0" smtClean="0"/>
              <a:t>Sriram Somasundaram:  </a:t>
            </a:r>
            <a:r>
              <a:rPr lang="en-US" sz="1200" dirty="0" smtClean="0">
                <a:hlinkClick r:id="rId5"/>
              </a:rPr>
              <a:t>sriram.somasundaram@pnnl.gov</a:t>
            </a:r>
            <a:r>
              <a:rPr lang="en-US" sz="1200" dirty="0" smtClean="0"/>
              <a:t>  375-6842</a:t>
            </a:r>
          </a:p>
          <a:p>
            <a:pPr marL="0" indent="0">
              <a:buNone/>
            </a:pPr>
            <a:endParaRPr lang="en-US" sz="1200" dirty="0" smtClean="0"/>
          </a:p>
          <a:p>
            <a:pPr marL="0" indent="0">
              <a:buNone/>
            </a:pPr>
            <a:endParaRPr lang="en-US" sz="1600" dirty="0" smtClean="0"/>
          </a:p>
        </p:txBody>
      </p:sp>
      <p:sp>
        <p:nvSpPr>
          <p:cNvPr id="15364" name="TextBox 6"/>
          <p:cNvSpPr txBox="1">
            <a:spLocks noChangeArrowheads="1"/>
          </p:cNvSpPr>
          <p:nvPr/>
        </p:nvSpPr>
        <p:spPr bwMode="auto">
          <a:xfrm>
            <a:off x="5177790" y="7132320"/>
            <a:ext cx="2160270" cy="2217420"/>
          </a:xfrm>
          <a:prstGeom prst="rect">
            <a:avLst/>
          </a:prstGeom>
          <a:noFill/>
          <a:ln w="9525">
            <a:noFill/>
            <a:miter lim="800000"/>
            <a:headEnd/>
            <a:tailEnd/>
          </a:ln>
        </p:spPr>
        <p:txBody>
          <a:bodyPr rIns="0"/>
          <a:lstStyle/>
          <a:p>
            <a:pPr algn="ctr">
              <a:spcBef>
                <a:spcPts val="0"/>
              </a:spcBef>
              <a:spcAft>
                <a:spcPts val="0"/>
              </a:spcAft>
            </a:pPr>
            <a:r>
              <a:rPr lang="en-US" sz="1800" dirty="0" smtClean="0">
                <a:solidFill>
                  <a:srgbClr val="F1AB00"/>
                </a:solidFill>
                <a:latin typeface="Arial" pitchFamily="34" charset="0"/>
                <a:cs typeface="Arial" pitchFamily="34" charset="0"/>
              </a:rPr>
              <a:t>TUESDAY</a:t>
            </a:r>
          </a:p>
          <a:p>
            <a:pPr algn="ctr">
              <a:spcBef>
                <a:spcPts val="0"/>
              </a:spcBef>
              <a:spcAft>
                <a:spcPts val="0"/>
              </a:spcAft>
            </a:pPr>
            <a:r>
              <a:rPr lang="en-US" sz="1800" dirty="0" smtClean="0">
                <a:solidFill>
                  <a:srgbClr val="F1AB00"/>
                </a:solidFill>
                <a:latin typeface="Arial" pitchFamily="34" charset="0"/>
                <a:cs typeface="Arial" pitchFamily="34" charset="0"/>
              </a:rPr>
              <a:t>OCTOBER 11, 2011</a:t>
            </a:r>
            <a:endParaRPr lang="en-US" sz="1800" dirty="0">
              <a:solidFill>
                <a:srgbClr val="F1AB00"/>
              </a:solidFill>
              <a:latin typeface="Arial" pitchFamily="34" charset="0"/>
              <a:cs typeface="Arial" pitchFamily="34" charset="0"/>
            </a:endParaRPr>
          </a:p>
          <a:p>
            <a:pPr algn="ctr">
              <a:spcBef>
                <a:spcPts val="0"/>
              </a:spcBef>
              <a:spcAft>
                <a:spcPts val="0"/>
              </a:spcAft>
            </a:pPr>
            <a:endParaRPr lang="en-US" sz="1800" dirty="0" smtClean="0">
              <a:solidFill>
                <a:srgbClr val="F1AB00"/>
              </a:solidFill>
              <a:latin typeface="Arial" pitchFamily="34" charset="0"/>
              <a:cs typeface="Arial" pitchFamily="34" charset="0"/>
            </a:endParaRPr>
          </a:p>
          <a:p>
            <a:pPr algn="ctr">
              <a:spcBef>
                <a:spcPts val="0"/>
              </a:spcBef>
              <a:spcAft>
                <a:spcPts val="0"/>
              </a:spcAft>
            </a:pPr>
            <a:r>
              <a:rPr lang="en-US" sz="1800" dirty="0" smtClean="0">
                <a:solidFill>
                  <a:srgbClr val="F1AB00"/>
                </a:solidFill>
                <a:latin typeface="Arial" pitchFamily="34" charset="0"/>
                <a:cs typeface="Arial" pitchFamily="34" charset="0"/>
              </a:rPr>
              <a:t>E</a:t>
            </a:r>
            <a:r>
              <a:rPr lang="en-US" sz="1800" dirty="0" smtClean="0">
                <a:solidFill>
                  <a:srgbClr val="F1AB00"/>
                </a:solidFill>
                <a:latin typeface="Arial" pitchFamily="34" charset="0"/>
                <a:cs typeface="Arial" pitchFamily="34" charset="0"/>
              </a:rPr>
              <a:t>TB/COLUMBIA RIVER ROOM</a:t>
            </a:r>
            <a:endParaRPr lang="en-US" sz="1800" dirty="0">
              <a:solidFill>
                <a:srgbClr val="F1AB00"/>
              </a:solidFill>
              <a:latin typeface="Arial" pitchFamily="34" charset="0"/>
              <a:cs typeface="Arial" pitchFamily="34" charset="0"/>
            </a:endParaRPr>
          </a:p>
          <a:p>
            <a:pPr algn="ctr">
              <a:spcBef>
                <a:spcPts val="0"/>
              </a:spcBef>
              <a:spcAft>
                <a:spcPts val="0"/>
              </a:spcAft>
            </a:pPr>
            <a:endParaRPr lang="en-US" sz="1800" dirty="0" smtClean="0">
              <a:solidFill>
                <a:srgbClr val="F1AB00"/>
              </a:solidFill>
              <a:latin typeface="Arial" pitchFamily="34" charset="0"/>
              <a:cs typeface="Arial" pitchFamily="34" charset="0"/>
            </a:endParaRPr>
          </a:p>
          <a:p>
            <a:pPr algn="ctr">
              <a:spcBef>
                <a:spcPts val="0"/>
              </a:spcBef>
              <a:spcAft>
                <a:spcPts val="0"/>
              </a:spcAft>
            </a:pPr>
            <a:r>
              <a:rPr lang="en-US" sz="1800" dirty="0" smtClean="0">
                <a:solidFill>
                  <a:srgbClr val="F1AB00"/>
                </a:solidFill>
                <a:latin typeface="Arial" pitchFamily="34" charset="0"/>
                <a:cs typeface="Arial" pitchFamily="34" charset="0"/>
              </a:rPr>
              <a:t>12 – 1 PM</a:t>
            </a:r>
            <a:endParaRPr lang="en-US" sz="1800" dirty="0">
              <a:solidFill>
                <a:srgbClr val="F1AB00"/>
              </a:solidFill>
              <a:latin typeface="Arial" pitchFamily="34" charset="0"/>
              <a:cs typeface="Arial" pitchFamily="34" charset="0"/>
            </a:endParaRPr>
          </a:p>
        </p:txBody>
      </p:sp>
      <p:pic>
        <p:nvPicPr>
          <p:cNvPr id="1031" name="Picture 7" descr="http://www.ocf.berkeley.edu/~cwlee/office-building.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2263142"/>
            <a:ext cx="2057400" cy="481567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37210" y="1771650"/>
            <a:ext cx="4640580" cy="353943"/>
          </a:xfrm>
          <a:prstGeom prst="rect">
            <a:avLst/>
          </a:prstGeom>
          <a:noFill/>
        </p:spPr>
        <p:txBody>
          <a:bodyPr wrap="square" rtlCol="0">
            <a:spAutoFit/>
          </a:bodyPr>
          <a:lstStyle/>
          <a:p>
            <a:r>
              <a:rPr lang="en-US" sz="1700" b="1" dirty="0" smtClean="0">
                <a:solidFill>
                  <a:schemeClr val="accent6">
                    <a:lumMod val="60000"/>
                    <a:lumOff val="40000"/>
                  </a:schemeClr>
                </a:solidFill>
              </a:rPr>
              <a:t>INAUGURAL BUILDING SEMINAR SERIES </a:t>
            </a:r>
            <a:endParaRPr lang="en-US" sz="1700" b="1"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documentManagement>
    <_dlc_DocIdUrl xmlns="d2e40c1a-bb77-4048-9ba8-c45f12520f50">
      <Url>https://pnlweb.pnl.gov/projects/fcsd/administrators/_layouts/DocIdRedir.aspx?ID=YNTQCERHKNQT-6-3</Url>
      <Description>YNTQCERHKNQT-6-3</Description>
    </_dlc_DocIdUrl>
    <_dlc_DocId xmlns="d2e40c1a-bb77-4048-9ba8-c45f12520f50">YNTQCERHKNQT-6-3</_dlc_DocI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10065003926CF040BC8C97B0AE75F6E7" ma:contentTypeVersion="1" ma:contentTypeDescription="Create a new document." ma:contentTypeScope="" ma:versionID="0152f768afe4d0e750726821d9bebbe7">
  <xsd:schema xmlns:xsd="http://www.w3.org/2001/XMLSchema" xmlns:xs="http://www.w3.org/2001/XMLSchema" xmlns:p="http://schemas.microsoft.com/office/2006/metadata/properties" xmlns:ns2="d2e40c1a-bb77-4048-9ba8-c45f12520f50" targetNamespace="http://schemas.microsoft.com/office/2006/metadata/properties" ma:root="true" ma:fieldsID="ac6093569f5491e610a3f602cf91325b" ns2:_="">
    <xsd:import namespace="d2e40c1a-bb77-4048-9ba8-c45f12520f5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e40c1a-bb77-4048-9ba8-c45f12520f5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FFCA61-7F15-4D76-8C11-315264B4A5FF}">
  <ds:schemaRefs>
    <ds:schemaRef ds:uri="http://schemas.microsoft.com/sharepoint/events"/>
  </ds:schemaRefs>
</ds:datastoreItem>
</file>

<file path=customXml/itemProps2.xml><?xml version="1.0" encoding="utf-8"?>
<ds:datastoreItem xmlns:ds="http://schemas.openxmlformats.org/officeDocument/2006/customXml" ds:itemID="{1C361D17-AD3F-4249-B948-AE2011E081F9}">
  <ds:schemaRefs>
    <ds:schemaRef ds:uri="http://purl.org/dc/dcmitype/"/>
    <ds:schemaRef ds:uri="http://schemas.microsoft.com/office/infopath/2007/PartnerControls"/>
    <ds:schemaRef ds:uri="http://schemas.openxmlformats.org/package/2006/metadata/core-properties"/>
    <ds:schemaRef ds:uri="http://purl.org/dc/terms/"/>
    <ds:schemaRef ds:uri="http://purl.org/dc/elements/1.1/"/>
    <ds:schemaRef ds:uri="http://schemas.microsoft.com/office/2006/documentManagement/types"/>
    <ds:schemaRef ds:uri="http://www.w3.org/XML/1998/namespace"/>
    <ds:schemaRef ds:uri="http://schemas.microsoft.com/office/2006/metadata/properties"/>
    <ds:schemaRef ds:uri="d2e40c1a-bb77-4048-9ba8-c45f12520f50"/>
  </ds:schemaRefs>
</ds:datastoreItem>
</file>

<file path=customXml/itemProps3.xml><?xml version="1.0" encoding="utf-8"?>
<ds:datastoreItem xmlns:ds="http://schemas.openxmlformats.org/officeDocument/2006/customXml" ds:itemID="{3437196A-B35F-4B53-ABCA-98B0228AF737}">
  <ds:schemaRefs>
    <ds:schemaRef ds:uri="http://schemas.microsoft.com/sharepoint/v3/contenttype/forms"/>
  </ds:schemaRefs>
</ds:datastoreItem>
</file>

<file path=customXml/itemProps4.xml><?xml version="1.0" encoding="utf-8"?>
<ds:datastoreItem xmlns:ds="http://schemas.openxmlformats.org/officeDocument/2006/customXml" ds:itemID="{1E4936F6-FC21-49E8-8177-EF6D7B6445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e40c1a-bb77-4048-9ba8-c45f12520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319</TotalTime>
  <Words>24</Words>
  <Application>Microsoft Office PowerPoint</Application>
  <PresentationFormat>Custom</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ENERGY AND ENVIRONMENT DIRECTORATE  BUILDING ENERGY SYSTEMS &amp; TECHNOLOGIES (BES&amp;T)</vt:lpstr>
    </vt:vector>
  </TitlesOfParts>
  <Company>Pacific Northwest Versions panel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Title</dc:title>
  <dc:creator>D3H353</dc:creator>
  <cp:lastModifiedBy>Jeanene</cp:lastModifiedBy>
  <cp:revision>30</cp:revision>
  <cp:lastPrinted>2011-09-27T20:29:48Z</cp:lastPrinted>
  <dcterms:created xsi:type="dcterms:W3CDTF">2011-01-21T21:04:58Z</dcterms:created>
  <dcterms:modified xsi:type="dcterms:W3CDTF">2011-09-27T20:30:16Z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0x01010010065003926CF040BC8C97B0AE75F6E7</vt:lpwstr>
  </property>
  <property fmtid="{D5CDD505-2E9C-101B-9397-08002B2CF9AE}" pid="3" name="_dlc_DocIdItemGuid">
    <vt:lpwstr>e0ccd1b7-60d8-48b4-8725-704aef8a87a2</vt:lpwstr>
  </property>
</Properties>
</file>